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406" r:id="rId3"/>
    <p:sldId id="407" r:id="rId4"/>
    <p:sldId id="409" r:id="rId5"/>
    <p:sldId id="309" r:id="rId6"/>
  </p:sldIdLst>
  <p:sldSz cx="10693400" cy="7561263"/>
  <p:notesSz cx="6808788" cy="9940925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A9"/>
    <a:srgbClr val="D5474A"/>
    <a:srgbClr val="504F53"/>
    <a:srgbClr val="953735"/>
    <a:srgbClr val="E71C07"/>
    <a:srgbClr val="0000FF"/>
    <a:srgbClr val="333333"/>
    <a:srgbClr val="C1524F"/>
    <a:srgbClr val="8D8C90"/>
    <a:srgbClr val="61BD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7072" autoAdjust="0"/>
  </p:normalViewPr>
  <p:slideViewPr>
    <p:cSldViewPr showGuides="1">
      <p:cViewPr>
        <p:scale>
          <a:sx n="98" d="100"/>
          <a:sy n="98" d="100"/>
        </p:scale>
        <p:origin x="-1452" y="-132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6"/>
        <p:guide pos="6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737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4C26D1-DADD-4870-BE78-0D06306659F5}" type="datetimeFigureOut">
              <a:rPr lang="ru-RU" smtClean="0"/>
              <a:t>18.03.2025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737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A89583-6F82-4671-A218-94D32733AFA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08121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18.03.2025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9938" y="746125"/>
            <a:ext cx="5268912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21940"/>
            <a:ext cx="5447030" cy="4473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553366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23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39"/>
            <a:ext cx="1080120" cy="4154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6" y="552451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3781425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8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4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1771650"/>
            <a:ext cx="4297420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5" y="2397901"/>
            <a:ext cx="4297420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1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1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5" cy="720080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2" y="540271"/>
            <a:ext cx="8588251" cy="122413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2" y="1764295"/>
            <a:ext cx="8588251" cy="5331830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0951"/>
            <a:ext cx="724718" cy="69662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lnSpc>
                <a:spcPts val="2400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1043056" rtl="0" eaLnBrk="1" latinLnBrk="0" hangingPunct="1">
        <a:lnSpc>
          <a:spcPts val="5200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538" indent="0" algn="l" defTabSz="1043056" rtl="0" eaLnBrk="1" latinLnBrk="0" hangingPunct="1">
        <a:spcBef>
          <a:spcPct val="20000"/>
        </a:spcBef>
        <a:buFont typeface="+mj-lt"/>
        <a:buNone/>
        <a:defRPr sz="3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538" indent="0" algn="l" defTabSz="1043056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788" indent="-260350" algn="l" defTabSz="1043056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60363" algn="just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5100" indent="0" algn="l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1740" y="3492600"/>
            <a:ext cx="9865096" cy="1224135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100" dirty="0" smtClean="0">
                <a:latin typeface="+mn-lt"/>
                <a:cs typeface="Times New Roman" pitchFamily="18" charset="0"/>
              </a:rPr>
              <a:t>Применение пониженных тарифов по страховым взносам с 01.01.2025</a:t>
            </a:r>
            <a:endParaRPr lang="ru-RU" sz="3400" i="1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35796" y="5292799"/>
            <a:ext cx="8731384" cy="194421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2800" dirty="0" err="1" smtClean="0">
                <a:latin typeface="+mn-lt"/>
                <a:cs typeface="Times New Roman" pitchFamily="18" charset="0"/>
              </a:rPr>
              <a:t>И.о</a:t>
            </a:r>
            <a:r>
              <a:rPr lang="ru-RU" sz="2800" dirty="0" smtClean="0">
                <a:latin typeface="+mn-lt"/>
                <a:cs typeface="Times New Roman" pitchFamily="18" charset="0"/>
              </a:rPr>
              <a:t>. начальника отдела камерального контроля </a:t>
            </a:r>
          </a:p>
          <a:p>
            <a:pPr>
              <a:spcBef>
                <a:spcPts val="0"/>
              </a:spcBef>
            </a:pPr>
            <a:r>
              <a:rPr lang="ru-RU" sz="2800" dirty="0" smtClean="0">
                <a:latin typeface="+mn-lt"/>
                <a:cs typeface="Times New Roman" pitchFamily="18" charset="0"/>
              </a:rPr>
              <a:t>НДФЛ и СВ № 1 </a:t>
            </a:r>
          </a:p>
          <a:p>
            <a:r>
              <a:rPr lang="ru-RU" sz="3100" b="1" dirty="0" smtClean="0">
                <a:latin typeface="+mn-lt"/>
                <a:cs typeface="Times New Roman" pitchFamily="18" charset="0"/>
              </a:rPr>
              <a:t>Сидоренко</a:t>
            </a:r>
            <a:r>
              <a:rPr lang="ru-RU" sz="3100" b="1" dirty="0" smtClean="0">
                <a:latin typeface="+mn-lt"/>
              </a:rPr>
              <a:t> Сусанна Александровна</a:t>
            </a:r>
            <a:endParaRPr lang="ru-RU" sz="3100" b="1" dirty="0"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5796" y="2556495"/>
            <a:ext cx="8856984" cy="86409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j-ea"/>
                <a:cs typeface="Times New Roman" pitchFamily="18" charset="0"/>
              </a:rPr>
              <a:t>УФНС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j-ea"/>
                <a:cs typeface="+mj-cs"/>
              </a:rPr>
              <a:t> России по Хабаровскому краю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2164" y="324247"/>
            <a:ext cx="9865096" cy="707900"/>
          </a:xfrm>
        </p:spPr>
        <p:txBody>
          <a:bodyPr>
            <a:normAutofit/>
          </a:bodyPr>
          <a:lstStyle/>
          <a:p>
            <a:pPr algn="ctr"/>
            <a:r>
              <a:rPr lang="ru-RU" sz="3700" dirty="0" smtClean="0">
                <a:latin typeface="+mn-lt"/>
                <a:cs typeface="Times New Roman" pitchFamily="18" charset="0"/>
              </a:rPr>
              <a:t>Тарифы </a:t>
            </a:r>
            <a:r>
              <a:rPr lang="ru-RU" sz="3700" dirty="0">
                <a:latin typeface="+mn-lt"/>
                <a:cs typeface="Times New Roman" pitchFamily="18" charset="0"/>
              </a:rPr>
              <a:t>страховых взносов с 2025 </a:t>
            </a:r>
            <a:r>
              <a:rPr lang="ru-RU" sz="3700" dirty="0" smtClean="0">
                <a:latin typeface="+mn-lt"/>
                <a:cs typeface="Times New Roman" pitchFamily="18" charset="0"/>
              </a:rPr>
              <a:t>года</a:t>
            </a:r>
            <a:endParaRPr lang="ru-RU" sz="3700" dirty="0">
              <a:latin typeface="+mn-lt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96" y="1044327"/>
            <a:ext cx="9000999" cy="6000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5086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10196" y="1044328"/>
            <a:ext cx="9433048" cy="2520279"/>
          </a:xfrm>
        </p:spPr>
        <p:txBody>
          <a:bodyPr>
            <a:normAutofit fontScale="92500" lnSpcReduction="10000"/>
          </a:bodyPr>
          <a:lstStyle/>
          <a:p>
            <a:pPr marL="90488" indent="444500" algn="just"/>
            <a: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anose="02020603050405020304" pitchFamily="18" charset="0"/>
              </a:rPr>
              <a:t>С 2025 года изменяется форма Расчета по страховым взносам (обновленная форма представляется начиная с отчетности за I </a:t>
            </a:r>
            <a:r>
              <a:rPr lang="ru-RU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anose="02020603050405020304" pitchFamily="18" charset="0"/>
              </a:rPr>
              <a:t>квартал </a:t>
            </a:r>
            <a: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anose="02020603050405020304" pitchFamily="18" charset="0"/>
              </a:rPr>
              <a:t>2025 г.), </a:t>
            </a:r>
            <a: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anose="02020603050405020304" pitchFamily="18" charset="0"/>
              </a:rPr>
              <a:t>изменения внесены </a:t>
            </a:r>
            <a:r>
              <a:rPr lang="ru-RU" sz="2600" dirty="0">
                <a:latin typeface="+mn-lt"/>
                <a:cs typeface="Times New Roman" panose="02020603050405020304" pitchFamily="18" charset="0"/>
              </a:rPr>
              <a:t>Приказом ФНС </a:t>
            </a:r>
            <a:r>
              <a:rPr lang="ru-RU" sz="2600" dirty="0" smtClean="0">
                <a:latin typeface="+mn-lt"/>
                <a:cs typeface="Times New Roman" panose="02020603050405020304" pitchFamily="18" charset="0"/>
              </a:rPr>
              <a:t>России от </a:t>
            </a:r>
            <a:r>
              <a:rPr lang="ru-RU" sz="2600" dirty="0">
                <a:latin typeface="+mn-lt"/>
                <a:cs typeface="Times New Roman" panose="02020603050405020304" pitchFamily="18" charset="0"/>
              </a:rPr>
              <a:t>13.09.2024 № ЕД-7-11/739</a:t>
            </a:r>
            <a:r>
              <a:rPr lang="ru-RU" sz="2600" dirty="0" smtClean="0">
                <a:latin typeface="+mn-lt"/>
                <a:cs typeface="Times New Roman" panose="02020603050405020304" pitchFamily="18" charset="0"/>
              </a:rPr>
              <a:t>@</a:t>
            </a:r>
          </a:p>
          <a:p>
            <a:pPr marL="90488" indent="444500" algn="just"/>
            <a: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anose="02020603050405020304" pitchFamily="18" charset="0"/>
              </a:rPr>
              <a:t>Добавили </a:t>
            </a:r>
            <a:r>
              <a:rPr lang="ru-RU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anose="02020603050405020304" pitchFamily="18" charset="0"/>
              </a:rPr>
              <a:t>новые коды, которые смогут использовать вновь введенные категории плательщиков, применяющих пониженные </a:t>
            </a:r>
            <a: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anose="02020603050405020304" pitchFamily="18" charset="0"/>
              </a:rPr>
              <a:t>тарифы.</a:t>
            </a:r>
            <a:endParaRPr lang="ru-RU" sz="2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814516"/>
              </p:ext>
            </p:extLst>
          </p:nvPr>
        </p:nvGraphicFramePr>
        <p:xfrm>
          <a:off x="882204" y="3636615"/>
          <a:ext cx="8784976" cy="33140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0200"/>
                <a:gridCol w="4176464"/>
                <a:gridCol w="2808312"/>
              </a:tblGrid>
              <a:tr h="10081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тарифа плательщика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6200" marR="76200" marT="152400" marB="1524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Плательщик страховых взносов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6200" marR="76200" marT="152400" marB="1524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категории застрахованного лица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6200" marR="76200" marT="152400" marB="152400"/>
                </a:tc>
              </a:tr>
              <a:tr h="8414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6200" marR="76200" marT="152400" marB="152400"/>
                </a:tc>
                <a:tc>
                  <a:txBody>
                    <a:bodyPr/>
                    <a:lstStyle/>
                    <a:p>
                      <a:pPr marL="174625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Централизованные религиозные организации (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7,6 %)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6200" marR="76200" marT="152400" marB="152400"/>
                </a:tc>
                <a:tc>
                  <a:txBody>
                    <a:bodyPr/>
                    <a:lstStyle/>
                    <a:p>
                      <a:pPr marL="174625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ЦРО (ВЖЦР, ВПЦР)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6200" marR="76200" marT="152400" marB="152400"/>
                </a:tc>
              </a:tr>
              <a:tr h="11274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6200" marR="76200" marT="152400" marB="152400"/>
                </a:tc>
                <a:tc>
                  <a:txBody>
                    <a:bodyPr/>
                    <a:lstStyle/>
                    <a:p>
                      <a:pPr marL="174625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Субъекты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МСП, занятые в обрабатывающем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производстве</a:t>
                      </a:r>
                    </a:p>
                    <a:p>
                      <a:pPr marL="174625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(7,6 %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 базы выше 1,5 × МРОТ)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6200" marR="76200" marT="152400" marB="152400"/>
                </a:tc>
                <a:tc>
                  <a:txBody>
                    <a:bodyPr/>
                    <a:lstStyle/>
                    <a:p>
                      <a:pPr marL="174625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 (ВЖПО, ВППО)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6200" marR="76200" marT="152400" marB="152400"/>
                </a:tc>
              </a:tr>
            </a:tbl>
          </a:graphicData>
        </a:graphic>
      </p:graphicFrame>
      <p:sp>
        <p:nvSpPr>
          <p:cNvPr id="6" name="Заголовок 2"/>
          <p:cNvSpPr txBox="1">
            <a:spLocks/>
          </p:cNvSpPr>
          <p:nvPr/>
        </p:nvSpPr>
        <p:spPr>
          <a:xfrm>
            <a:off x="522164" y="324247"/>
            <a:ext cx="9865096" cy="707900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700" dirty="0" smtClean="0">
                <a:latin typeface="+mn-lt"/>
                <a:cs typeface="Times New Roman" pitchFamily="18" charset="0"/>
              </a:rPr>
              <a:t>Расчет по страховым взносам (РСВ)</a:t>
            </a:r>
            <a:endParaRPr lang="ru-RU" sz="3700" dirty="0"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7191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96" y="1032148"/>
            <a:ext cx="8916018" cy="6276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522164" y="324247"/>
            <a:ext cx="9865096" cy="707900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700" dirty="0" smtClean="0">
                <a:latin typeface="+mn-lt"/>
                <a:cs typeface="Times New Roman" pitchFamily="18" charset="0"/>
              </a:rPr>
              <a:t>Изменения по страховым взносам</a:t>
            </a:r>
            <a:endParaRPr lang="ru-RU" sz="3700" dirty="0"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6926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ctrTitle"/>
          </p:nvPr>
        </p:nvSpPr>
        <p:spPr>
          <a:xfrm>
            <a:off x="882204" y="3780631"/>
            <a:ext cx="9089390" cy="1619021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3900" dirty="0">
                <a:latin typeface="+mn-lt"/>
                <a:ea typeface="+mn-ea"/>
                <a:cs typeface="Arial" panose="020B0604020202020204" pitchFamily="34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14782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4734</TotalTime>
  <Words>129</Words>
  <Application>Microsoft Office PowerPoint</Application>
  <PresentationFormat>Произвольный</PresentationFormat>
  <Paragraphs>24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Present_FNS2012_A4</vt:lpstr>
      <vt:lpstr>Применение пониженных тарифов по страховым взносам с 01.01.2025</vt:lpstr>
      <vt:lpstr>Тарифы страховых взносов с 2025 года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Бугаева Полина Владимировна</dc:creator>
  <cp:lastModifiedBy>Шабельцева Вероника Евгеньевна</cp:lastModifiedBy>
  <cp:revision>443</cp:revision>
  <dcterms:created xsi:type="dcterms:W3CDTF">2023-02-06T05:56:57Z</dcterms:created>
  <dcterms:modified xsi:type="dcterms:W3CDTF">2025-03-17T22:35:17Z</dcterms:modified>
</cp:coreProperties>
</file>